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Notable" panose="020B0604020202020204" charset="0"/>
      <p:regular r:id="rId11"/>
    </p:embeddedFont>
    <p:embeddedFont>
      <p:font typeface="The Seasons" panose="020B0604020202020204" charset="0"/>
      <p:regular r:id="rId12"/>
    </p:embeddedFont>
    <p:embeddedFont>
      <p:font typeface="Archivo Black" panose="020B0604020202020204" charset="0"/>
      <p:regular r:id="rId13"/>
    </p:embeddedFont>
    <p:embeddedFont>
      <p:font typeface="Impact" panose="020B0806030902050204" pitchFamily="34" charset="0"/>
      <p:regular r:id="rId14"/>
    </p:embeddedFont>
    <p:embeddedFont>
      <p:font typeface="Garet Bold" panose="020B0604020202020204" charset="0"/>
      <p:regular r:id="rId15"/>
    </p:embeddedFont>
    <p:embeddedFont>
      <p:font typeface="Garet" panose="020B0604020202020204" charset="0"/>
      <p:regular r:id="rId16"/>
    </p:embeddedFont>
    <p:embeddedFont>
      <p:font typeface="Cotoris" panose="020E0402080508020303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378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2C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0381" b="-2739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400000">
            <a:off x="4455776" y="-2742760"/>
            <a:ext cx="3500818" cy="12031370"/>
          </a:xfrm>
          <a:custGeom>
            <a:avLst/>
            <a:gdLst/>
            <a:ahLst/>
            <a:cxnLst/>
            <a:rect l="l" t="t" r="r" b="b"/>
            <a:pathLst>
              <a:path w="3500818" h="12031370">
                <a:moveTo>
                  <a:pt x="0" y="0"/>
                </a:moveTo>
                <a:lnTo>
                  <a:pt x="3500818" y="0"/>
                </a:lnTo>
                <a:lnTo>
                  <a:pt x="3500818" y="12031370"/>
                </a:lnTo>
                <a:lnTo>
                  <a:pt x="0" y="120313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9999"/>
            </a:blip>
            <a:stretch>
              <a:fillRect l="-121621" r="-12162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-382467" y="-25817"/>
            <a:ext cx="16387079" cy="10259403"/>
          </a:xfrm>
          <a:custGeom>
            <a:avLst/>
            <a:gdLst/>
            <a:ahLst/>
            <a:cxnLst/>
            <a:rect l="l" t="t" r="r" b="b"/>
            <a:pathLst>
              <a:path w="16387079" h="10259403">
                <a:moveTo>
                  <a:pt x="16387079" y="0"/>
                </a:moveTo>
                <a:lnTo>
                  <a:pt x="0" y="0"/>
                </a:lnTo>
                <a:lnTo>
                  <a:pt x="0" y="10259403"/>
                </a:lnTo>
                <a:lnTo>
                  <a:pt x="16387079" y="10259403"/>
                </a:lnTo>
                <a:lnTo>
                  <a:pt x="16387079" y="0"/>
                </a:lnTo>
                <a:close/>
              </a:path>
            </a:pathLst>
          </a:custGeom>
          <a:blipFill>
            <a:blip r:embed="rId4">
              <a:alphaModFix amt="54000"/>
            </a:blip>
            <a:stretch>
              <a:fillRect t="-116880" r="-10851" b="-9789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-124409" y="27597"/>
            <a:ext cx="6486438" cy="10231806"/>
          </a:xfrm>
          <a:custGeom>
            <a:avLst/>
            <a:gdLst/>
            <a:ahLst/>
            <a:cxnLst/>
            <a:rect l="l" t="t" r="r" b="b"/>
            <a:pathLst>
              <a:path w="6486438" h="10231806">
                <a:moveTo>
                  <a:pt x="6486438" y="0"/>
                </a:moveTo>
                <a:lnTo>
                  <a:pt x="0" y="0"/>
                </a:lnTo>
                <a:lnTo>
                  <a:pt x="0" y="10231806"/>
                </a:lnTo>
                <a:lnTo>
                  <a:pt x="6486438" y="10231806"/>
                </a:lnTo>
                <a:lnTo>
                  <a:pt x="6486438" y="0"/>
                </a:lnTo>
                <a:close/>
              </a:path>
            </a:pathLst>
          </a:custGeom>
          <a:blipFill>
            <a:blip r:embed="rId5"/>
            <a:stretch>
              <a:fillRect l="-4502" r="-65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8041339" y="5893372"/>
            <a:ext cx="9373830" cy="365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48"/>
              </a:lnSpc>
              <a:spcBef>
                <a:spcPct val="0"/>
              </a:spcBef>
            </a:pPr>
            <a:r>
              <a:rPr lang="en-US" sz="2748" spc="-217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Your Proposed Solution (Sub heading)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122845" y="7587331"/>
            <a:ext cx="3594108" cy="366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 b="1">
                <a:solidFill>
                  <a:srgbClr val="F3FFF6"/>
                </a:solidFill>
                <a:latin typeface="Garet Bold"/>
                <a:ea typeface="Garet Bold"/>
                <a:cs typeface="Garet Bold"/>
                <a:sym typeface="Garet Bold"/>
              </a:rPr>
              <a:t>PRESENTED BY: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122845" y="7980688"/>
            <a:ext cx="3594108" cy="371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 dirty="0" err="1" smtClean="0">
                <a:solidFill>
                  <a:srgbClr val="F3FFF6"/>
                </a:solidFill>
                <a:latin typeface="Garet"/>
                <a:ea typeface="Garet"/>
                <a:cs typeface="Garet"/>
                <a:sym typeface="Garet"/>
              </a:rPr>
              <a:t>Malhar</a:t>
            </a:r>
            <a:r>
              <a:rPr lang="en-US" sz="2242" dirty="0" smtClean="0">
                <a:solidFill>
                  <a:srgbClr val="F3FFF6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2242" dirty="0" err="1" smtClean="0">
                <a:solidFill>
                  <a:srgbClr val="F3FFF6"/>
                </a:solidFill>
                <a:latin typeface="Garet"/>
                <a:ea typeface="Garet"/>
                <a:cs typeface="Garet"/>
                <a:sym typeface="Garet"/>
              </a:rPr>
              <a:t>shamkant</a:t>
            </a:r>
            <a:r>
              <a:rPr lang="en-US" sz="2242" dirty="0">
                <a:solidFill>
                  <a:srgbClr val="F3FFF6"/>
                </a:solidFill>
                <a:latin typeface="Garet"/>
                <a:ea typeface="Garet"/>
                <a:cs typeface="Garet"/>
                <a:sym typeface="Garet"/>
              </a:rPr>
              <a:t> </a:t>
            </a:r>
            <a:r>
              <a:rPr lang="en-US" sz="2242" dirty="0" err="1" smtClean="0">
                <a:solidFill>
                  <a:srgbClr val="F3FFF6"/>
                </a:solidFill>
                <a:latin typeface="Garet"/>
                <a:ea typeface="Garet"/>
                <a:cs typeface="Garet"/>
                <a:sym typeface="Garet"/>
              </a:rPr>
              <a:t>ugale</a:t>
            </a:r>
            <a:endParaRPr lang="en-US" sz="2242" dirty="0">
              <a:solidFill>
                <a:srgbClr val="F3FFF6"/>
              </a:solidFill>
              <a:latin typeface="Garet"/>
              <a:ea typeface="Garet"/>
              <a:cs typeface="Garet"/>
              <a:sym typeface="Gare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728255" y="7587331"/>
            <a:ext cx="3594108" cy="3662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 b="1">
                <a:solidFill>
                  <a:srgbClr val="F3FFF6"/>
                </a:solidFill>
                <a:latin typeface="Garet Bold"/>
                <a:ea typeface="Garet Bold"/>
                <a:cs typeface="Garet Bold"/>
                <a:sym typeface="Garet Bold"/>
              </a:rPr>
              <a:t>PRESENTED TO: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728255" y="7980688"/>
            <a:ext cx="4423971" cy="732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14"/>
              </a:lnSpc>
              <a:spcBef>
                <a:spcPct val="0"/>
              </a:spcBef>
            </a:pPr>
            <a:r>
              <a:rPr lang="en-US" sz="2242">
                <a:solidFill>
                  <a:srgbClr val="F3FFF6"/>
                </a:solidFill>
                <a:latin typeface="Garet"/>
                <a:ea typeface="Garet"/>
                <a:cs typeface="Garet"/>
                <a:sym typeface="Garet"/>
              </a:rPr>
              <a:t>Ai Agents Workshop - Mini Hackathon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333417" y="2131410"/>
            <a:ext cx="13081753" cy="3380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490"/>
              </a:lnSpc>
              <a:spcBef>
                <a:spcPct val="0"/>
              </a:spcBef>
            </a:pPr>
            <a:r>
              <a:rPr lang="en-US" sz="10885" spc="-85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PROBLEM STATEMENT</a:t>
            </a:r>
          </a:p>
          <a:p>
            <a:pPr marL="0" lvl="0" indent="0" algn="r">
              <a:lnSpc>
                <a:spcPts val="8490"/>
              </a:lnSpc>
              <a:spcBef>
                <a:spcPct val="0"/>
              </a:spcBef>
            </a:pPr>
            <a:r>
              <a:rPr lang="en-US" sz="10885" u="none" spc="-85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(HEADING)</a:t>
            </a:r>
          </a:p>
        </p:txBody>
      </p:sp>
      <p:sp>
        <p:nvSpPr>
          <p:cNvPr id="12" name="TextBox 1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FFFFFF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13" name="TextBox 1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FFFFFF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grpSp>
        <p:nvGrpSpPr>
          <p:cNvPr id="14" name="Group 14"/>
          <p:cNvGrpSpPr>
            <a:grpSpLocks noGrp="1" noUngrp="1" noRot="1" noMove="1" noResize="1"/>
          </p:cNvGrpSpPr>
          <p:nvPr/>
        </p:nvGrpSpPr>
        <p:grpSpPr>
          <a:xfrm>
            <a:off x="13357948" y="9454144"/>
            <a:ext cx="4920527" cy="779443"/>
            <a:chOff x="0" y="0"/>
            <a:chExt cx="6560703" cy="1039257"/>
          </a:xfrm>
        </p:grpSpPr>
        <p:sp>
          <p:nvSpPr>
            <p:cNvPr id="15" name="Freeform 1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201803" y="0"/>
              <a:ext cx="1358900" cy="963057"/>
            </a:xfrm>
            <a:custGeom>
              <a:avLst/>
              <a:gdLst/>
              <a:ahLst/>
              <a:cxnLst/>
              <a:rect l="l" t="t" r="r" b="b"/>
              <a:pathLst>
                <a:path w="1358900" h="963057">
                  <a:moveTo>
                    <a:pt x="0" y="0"/>
                  </a:moveTo>
                  <a:lnTo>
                    <a:pt x="1358900" y="0"/>
                  </a:lnTo>
                  <a:lnTo>
                    <a:pt x="1358900" y="963057"/>
                  </a:lnTo>
                  <a:lnTo>
                    <a:pt x="0" y="9630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466" t="-9405" r="-1008" b="-3660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645227"/>
              <a:ext cx="5201803" cy="3940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348"/>
                </a:lnSpc>
                <a:spcBef>
                  <a:spcPct val="0"/>
                </a:spcBef>
              </a:pPr>
              <a:r>
                <a:rPr lang="en-US" sz="1677" spc="256" dirty="0">
                  <a:solidFill>
                    <a:srgbClr val="FFFFFF"/>
                  </a:solidFill>
                  <a:latin typeface="The Seasons"/>
                  <a:ea typeface="The Seasons"/>
                  <a:cs typeface="The Seasons"/>
                  <a:sym typeface="The Seasons"/>
                </a:rPr>
                <a:t>Kapidhwaj Innovations Pvt Ltd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3056" y="1433102"/>
            <a:ext cx="17538116" cy="8402275"/>
            <a:chOff x="0" y="0"/>
            <a:chExt cx="3890539" cy="18639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890538" cy="1863905"/>
            </a:xfrm>
            <a:custGeom>
              <a:avLst/>
              <a:gdLst/>
              <a:ahLst/>
              <a:cxnLst/>
              <a:rect l="l" t="t" r="r" b="b"/>
              <a:pathLst>
                <a:path w="3890538" h="1863905">
                  <a:moveTo>
                    <a:pt x="0" y="0"/>
                  </a:moveTo>
                  <a:lnTo>
                    <a:pt x="3890538" y="0"/>
                  </a:lnTo>
                  <a:lnTo>
                    <a:pt x="3890538" y="1863905"/>
                  </a:lnTo>
                  <a:lnTo>
                    <a:pt x="0" y="18639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890539" cy="1902005"/>
            </a:xfrm>
            <a:prstGeom prst="rect">
              <a:avLst/>
            </a:prstGeom>
          </p:spPr>
          <p:txBody>
            <a:bodyPr lIns="60313" tIns="60313" rIns="60313" bIns="60313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85989" y="1714500"/>
            <a:ext cx="14716021" cy="1086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3"/>
              </a:lnSpc>
            </a:pPr>
            <a:r>
              <a:rPr lang="en-US" sz="8028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WORKFLOW DIAGRAM</a:t>
            </a:r>
          </a:p>
        </p:txBody>
      </p:sp>
      <p:sp>
        <p:nvSpPr>
          <p:cNvPr id="6" name="TextBox 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552700"/>
            <a:ext cx="14630400" cy="6781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3056" y="1366427"/>
            <a:ext cx="17522420" cy="8455717"/>
            <a:chOff x="0" y="0"/>
            <a:chExt cx="1357525" cy="6550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57525" cy="655095"/>
            </a:xfrm>
            <a:custGeom>
              <a:avLst/>
              <a:gdLst/>
              <a:ahLst/>
              <a:cxnLst/>
              <a:rect l="l" t="t" r="r" b="b"/>
              <a:pathLst>
                <a:path w="1357525" h="655095">
                  <a:moveTo>
                    <a:pt x="0" y="0"/>
                  </a:moveTo>
                  <a:lnTo>
                    <a:pt x="1357525" y="0"/>
                  </a:lnTo>
                  <a:lnTo>
                    <a:pt x="1357525" y="655095"/>
                  </a:lnTo>
                  <a:lnTo>
                    <a:pt x="0" y="6550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57525" cy="693195"/>
            </a:xfrm>
            <a:prstGeom prst="rect">
              <a:avLst/>
            </a:prstGeom>
          </p:spPr>
          <p:txBody>
            <a:bodyPr lIns="172697" tIns="172697" rIns="172697" bIns="172697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103269" y="1654469"/>
            <a:ext cx="4081462" cy="108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4"/>
              </a:lnSpc>
            </a:pPr>
            <a:r>
              <a:rPr lang="en-US" sz="8030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USE CASE</a:t>
            </a:r>
          </a:p>
        </p:txBody>
      </p:sp>
      <p:sp>
        <p:nvSpPr>
          <p:cNvPr id="6" name="TextBox 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2737323"/>
            <a:ext cx="13182600" cy="658148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6172200" y="1704198"/>
            <a:ext cx="5517059" cy="8485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84"/>
              </a:lnSpc>
            </a:pPr>
            <a:r>
              <a:rPr lang="en-US" sz="8030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ADVANTAGES</a:t>
            </a:r>
          </a:p>
        </p:txBody>
      </p:sp>
      <p:sp>
        <p:nvSpPr>
          <p:cNvPr id="8" name="TextBox 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9" name="TextBox 9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610719" y="1761589"/>
            <a:ext cx="17456767" cy="8525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 More Manual Data Checking</a:t>
            </a:r>
            <a:endParaRPr kumimoji="0" lang="en-US" altLang="en-US" sz="3200" b="1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Automatically classifies each person as </a:t>
            </a:r>
            <a:r>
              <a:rPr kumimoji="0" lang="en-US" altLang="en-US" sz="24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Present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4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Late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or </a:t>
            </a:r>
            <a:r>
              <a:rPr kumimoji="0" lang="en-US" altLang="en-US" sz="24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Absent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— no need to scroll through clock-in times.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Clean, Structured Summary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Writes directly into a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tab in Google Sheets — easy for reporting, payroll, or review.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3.Customizable Logic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You control the definition of “Late” (e.g., 9:30 AM). Need to change it to 9:45 later? One edit.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Scalable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Whether you have 3 students or 300 employees — the workflow handles everyone equally.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Integrates</a:t>
            </a: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Anything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Since it’s built in n8n, you can add triggers from: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Emails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Slack messages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QR check-ins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Google Forms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Auditable History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Your Summary sheet keeps a clean timestamped record — useful for tracking behavior patterns or generating monthly reports.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964982" y="1724856"/>
            <a:ext cx="16358035" cy="108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4"/>
              </a:lnSpc>
            </a:pPr>
            <a:r>
              <a:rPr lang="en-US" sz="8030" dirty="0">
                <a:solidFill>
                  <a:srgbClr val="262F43"/>
                </a:solidFill>
                <a:latin typeface="Impact"/>
                <a:ea typeface="Impact"/>
                <a:cs typeface="Impact"/>
                <a:sym typeface="Impact"/>
              </a:rPr>
              <a:t>FUTURE SCOPE</a:t>
            </a:r>
          </a:p>
        </p:txBody>
      </p:sp>
      <p:sp>
        <p:nvSpPr>
          <p:cNvPr id="6" name="TextBox 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10719" y="1069247"/>
            <a:ext cx="1141772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spc="122" dirty="0">
                <a:solidFill>
                  <a:srgbClr val="000000"/>
                </a:solidFill>
                <a:latin typeface="Cotoris"/>
                <a:ea typeface="Cotoris"/>
                <a:cs typeface="Cotoris"/>
                <a:sym typeface="Cotoris"/>
              </a:rPr>
              <a:t>Kapidhwaj Association of Modern logic, Automation, Learning and career Advancement</a:t>
            </a:r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43056" y="111853"/>
            <a:ext cx="5876527" cy="916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72"/>
              </a:lnSpc>
              <a:spcBef>
                <a:spcPct val="0"/>
              </a:spcBef>
            </a:pPr>
            <a:r>
              <a:rPr lang="en-US" sz="5337" spc="816" dirty="0">
                <a:solidFill>
                  <a:srgbClr val="000000"/>
                </a:solidFill>
                <a:latin typeface="Notable"/>
                <a:ea typeface="Notable"/>
                <a:cs typeface="Notable"/>
                <a:sym typeface="Notable"/>
              </a:rPr>
              <a:t>K.A.M.A.L.A</a:t>
            </a: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592431" y="2403640"/>
            <a:ext cx="18542218" cy="77867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Biometric/QR Code Systems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Directly sync with biometric devices or QR code scanners for real-time check-in/check-out data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Mobile App Integration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 a mobile interface for employees to view their attendance history, apply for leave, or correct 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errors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AI-Driven Insights &amp; Predictions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ML models to identify attendance patterns, predict future absenteeism, and suggest actions to HR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Smart Notifications &amp; Alerts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Auto-email or message employees if they’re late, absent frequently, or have irregular patterns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Leave &amp; Shift Management Module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Manage leaves, shift rotations, and official holidays seamlessly within the same system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NLP </a:t>
            </a:r>
            <a:r>
              <a:rPr kumimoji="0" lang="en-US" altLang="en-US" sz="2400" b="1" i="0" u="none" strike="noStrike" cap="none" normalizeH="0" baseline="0" dirty="0" err="1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Chatbot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HR Queries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a 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chatbot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employees to ask about their attendance, leaves, or raise disputes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with HRMS / Payroll Systems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Sync attendance data with payroll to automate salary calculations and deductions.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387</Words>
  <Application>Microsoft Office PowerPoint</Application>
  <PresentationFormat>Custom</PresentationFormat>
  <Paragraphs>64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Calibri</vt:lpstr>
      <vt:lpstr>Notable</vt:lpstr>
      <vt:lpstr>The Seasons</vt:lpstr>
      <vt:lpstr>Archivo Black</vt:lpstr>
      <vt:lpstr>Arial</vt:lpstr>
      <vt:lpstr>Impact</vt:lpstr>
      <vt:lpstr>Garet Bold</vt:lpstr>
      <vt:lpstr>Garet</vt:lpstr>
      <vt:lpstr>Times New Roman</vt:lpstr>
      <vt:lpstr>Cotoris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Hackathon PPT</dc:title>
  <dc:creator>Malha</dc:creator>
  <cp:lastModifiedBy>Malharugale@outlook.com</cp:lastModifiedBy>
  <cp:revision>9</cp:revision>
  <dcterms:created xsi:type="dcterms:W3CDTF">2006-08-16T00:00:00Z</dcterms:created>
  <dcterms:modified xsi:type="dcterms:W3CDTF">2025-06-21T16:20:11Z</dcterms:modified>
  <dc:identifier>DAGq9e7HApg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6404948</vt:lpwstr>
  </property>
  <property fmtid="{D5CDD505-2E9C-101B-9397-08002B2CF9AE}" pid="3" name="NXPowerLiteSettings">
    <vt:lpwstr>F7000400038000</vt:lpwstr>
  </property>
  <property fmtid="{D5CDD505-2E9C-101B-9397-08002B2CF9AE}" pid="4" name="NXPowerLiteVersion">
    <vt:lpwstr>S10.3.1</vt:lpwstr>
  </property>
</Properties>
</file>

<file path=docProps/thumbnail.jpeg>
</file>